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4" r:id="rId10"/>
    <p:sldId id="263" r:id="rId11"/>
    <p:sldId id="265" r:id="rId12"/>
    <p:sldId id="267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27956D-A4AB-4F01-878E-8F4073550932}" v="11" dt="2024-10-24T06:49:50.792"/>
    <p1510:client id="{A5D791AD-643D-2A5E-882D-ADDFB1E15E64}" v="6" dt="2024-10-24T15:47:28.0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167187-9C3B-48A7-9931-6A081A71D886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01A59-94DB-4B8A-A9E1-B0E2112EF2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3405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201A59-94DB-4B8A-A9E1-B0E2112EF2AB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736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ADEA9-7768-B517-4204-ED98092B6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55BF6-46FE-D7EB-3CEB-80DCA2E43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3FFAE-898E-653E-0703-0C980D3F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D6E-A767-4E6A-B397-C8247019A1C0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391FB-73BC-D67D-18A7-CF8389A4D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C51D3-25F1-7E1A-1E3F-52E82C1EE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8F0B-78EF-4536-B389-C71B0ECA3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214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5F8A1-90E1-CC83-6880-FEE6F336D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7734F-6109-AE6F-260D-172DA14C6A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6836B-FC74-731A-754E-C362BAFD8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D6E-A767-4E6A-B397-C8247019A1C0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76833-867E-50AC-3787-CEED1F6AD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C0AB9-1DB8-63DB-6A15-BDB1540DE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8F0B-78EF-4536-B389-C71B0ECA3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771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04D13A-D604-E0B1-00D3-0A2B313A9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B226A1-9B09-F8C0-486D-BA0829097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92EC1-E0BF-E52B-E562-878A2C1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D6E-A767-4E6A-B397-C8247019A1C0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D23C7-A126-A940-065D-43319B972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EBE77-A89F-349B-EE78-56F3D9BE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8F0B-78EF-4536-B389-C71B0ECA3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86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3C23F-214C-C8EF-EAF9-B51463F2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34A46-4D75-88FA-ADA6-2714A6124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25BD4-F5A4-C816-4C19-941BB5C27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D6E-A767-4E6A-B397-C8247019A1C0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183A5-B22B-A42D-7555-50AAE25FA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156E3-4533-0D0E-05C6-5912529E1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8F0B-78EF-4536-B389-C71B0ECA3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274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811BE-402E-5D15-F7B3-7A18371C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362B5-E553-F867-E73B-89CF7FB48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E58ED-FA28-21F2-928D-B345530C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D6E-A767-4E6A-B397-C8247019A1C0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01433-1E32-4A77-DD02-70DA6AA3C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BF85A-6073-1E4F-F3EF-0AC3ED93F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8F0B-78EF-4536-B389-C71B0ECA3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8634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D4C8C-41D3-2D36-6EDD-6BAA2CEEF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7A1E0-949D-26F8-F0A8-C7BDA16CD8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3E2F4-49BA-5AC3-C7FB-631FB5FD0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45F23F-788B-50E2-7D8B-2B3936AB3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D6E-A767-4E6A-B397-C8247019A1C0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E9F84-064B-548E-4E8C-9079BA062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3C456-DFFB-DA73-E22D-0F3FDE349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8F0B-78EF-4536-B389-C71B0ECA3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8974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6C7F5-6808-C712-B989-5C866D04E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B2F20-55A8-FF1F-64E0-C54D0B876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4793B-B764-3EF9-8BCF-D910EE5F1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A41F8B-D716-F074-3914-975D57EAEB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19111B-5A75-D2D9-48FB-26731ED9C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DFB737-A5AF-0CBD-DA88-083467B9F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D6E-A767-4E6A-B397-C8247019A1C0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5B6D7-7B40-CCEE-E93B-A74853611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D1B4AF-652F-70D9-1011-BBAD2BDA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8F0B-78EF-4536-B389-C71B0ECA3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1336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BE79-FC78-1337-05F1-EAC4BD13C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B6199D-F7DC-7DEC-5831-378FA3469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D6E-A767-4E6A-B397-C8247019A1C0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8C3E8-B5A2-8BD4-C964-FBFB10302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7843A5-CE24-7D85-CE9C-A86470ECA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8F0B-78EF-4536-B389-C71B0ECA3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627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440AF5-2E42-C575-7D5F-E5C136F2B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D6E-A767-4E6A-B397-C8247019A1C0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B1EBD6-6ED3-9033-9BC8-40C9306E9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9E250-49BC-95C5-E4A0-BEA34EDD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8F0B-78EF-4536-B389-C71B0ECA3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2510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8EF26-3A7B-CFCA-965B-C788F2FB7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76EFC-8FB0-0E6E-B949-9E1F5BFE7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6074DD-DB3C-756A-CF81-0F0888793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BEAEE-1765-6C17-759A-771F19367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D6E-A767-4E6A-B397-C8247019A1C0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B093B-8CDC-2E1E-26B4-BB25F27BA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603A3-4AB1-BEB3-0B4D-CD457C598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8F0B-78EF-4536-B389-C71B0ECA3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87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5D2ED-B2CA-239B-4D12-C26863C0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C5012E-B01B-CC85-0B4D-75AA46B01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B1E46-BA0E-4F15-CF9D-688AB5E78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C2D29-2D86-E6D0-63DC-C67D8D399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8D6E-A767-4E6A-B397-C8247019A1C0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8B8BB-D00B-4B28-3762-E0494F6E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89A01-3960-6D8C-DD54-846F28A91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78F0B-78EF-4536-B389-C71B0ECA3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603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B8EE5-E074-5467-3F37-E106186D5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3473A-312B-364F-56E3-DDA0C2083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EC97B-7D54-CC75-5E8D-72699792F2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C8D6E-A767-4E6A-B397-C8247019A1C0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4D002-0A3D-0FA2-05EB-C99D3ED52E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68883-FB6A-3651-2376-DB49B9ECB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78F0B-78EF-4536-B389-C71B0ECA35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593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constantinwerner/human-detection-dataset/dat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BC64C-0738-2B24-FBCC-D01BD724D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r>
              <a:rPr lang="en-IN" dirty="0"/>
              <a:t>CCTV VIDEO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7BDEA8-DFB3-CCCD-DA6D-47D4E15DE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782320"/>
            <a:ext cx="7644627" cy="1329443"/>
          </a:xfrm>
        </p:spPr>
        <p:txBody>
          <a:bodyPr>
            <a:normAutofit fontScale="55000" lnSpcReduction="20000"/>
          </a:bodyPr>
          <a:lstStyle/>
          <a:p>
            <a:pPr algn="r"/>
            <a:r>
              <a:rPr lang="en-IN" dirty="0"/>
              <a:t>GROUP – 7</a:t>
            </a:r>
          </a:p>
          <a:p>
            <a:pPr algn="r"/>
            <a:r>
              <a:rPr lang="en-IN" dirty="0"/>
              <a:t>ARIVANANDAM-CB.SC.I5DAS21114</a:t>
            </a:r>
          </a:p>
          <a:p>
            <a:pPr algn="r"/>
            <a:r>
              <a:rPr lang="en-IN" dirty="0"/>
              <a:t>KARTHIK S -CB.SC.I5DAS21133</a:t>
            </a:r>
          </a:p>
          <a:p>
            <a:pPr algn="r"/>
            <a:r>
              <a:rPr lang="en-IN" dirty="0"/>
              <a:t>THARUN M S S-CB.SC.I5DAS21163</a:t>
            </a:r>
          </a:p>
          <a:p>
            <a:pPr algn="r"/>
            <a:r>
              <a:rPr lang="en-IN" dirty="0"/>
              <a:t>VISHAL M-CB.SC.I5DAS21172 </a:t>
            </a:r>
          </a:p>
          <a:p>
            <a:pPr algn="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2387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21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30" y="0"/>
            <a:ext cx="465736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51D2E-9496-3A86-FBD4-B23A9B446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990" y="637763"/>
            <a:ext cx="2916358" cy="1415666"/>
          </a:xfrm>
        </p:spPr>
        <p:txBody>
          <a:bodyPr anchor="t">
            <a:normAutofit/>
          </a:bodyPr>
          <a:lstStyle/>
          <a:p>
            <a:r>
              <a:rPr lang="en-IN" sz="3600" dirty="0"/>
              <a:t>ERROR: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990" y="226898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D7B212-B73D-E241-DE45-25F86870F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78" y="3589226"/>
            <a:ext cx="5733288" cy="130432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06BBEA-B23A-2DA5-0C9E-863FBACDF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131" y="1965062"/>
            <a:ext cx="5730607" cy="1303713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8159BE7-BEB4-3742-A070-2B13CD083E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057380" y="2616919"/>
            <a:ext cx="361186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False positives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occur when the model predicts a positive class incorrectly. In this case, the model might be overly sensitive to certain features, resulting in more false alarms.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False negatives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occur when the model misses important positive cases. The model might need more fine-tuning to avoid underestimating certain features or patterns. </a:t>
            </a:r>
          </a:p>
        </p:txBody>
      </p:sp>
    </p:spTree>
    <p:extLst>
      <p:ext uri="{BB962C8B-B14F-4D97-AF65-F5344CB8AC3E}">
        <p14:creationId xmlns:p14="http://schemas.microsoft.com/office/powerpoint/2010/main" val="4196734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66E1C-9C60-F5C6-0F48-3BACF40CC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IN" sz="3800"/>
              <a:t>TESTING ON DIFFERENT DATA: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9B995-3CC7-37AC-5EAF-75DBFE40F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IN" sz="2200"/>
              <a:t>INPUT:</a:t>
            </a:r>
          </a:p>
          <a:p>
            <a:pPr marL="0" indent="0">
              <a:buNone/>
            </a:pPr>
            <a:endParaRPr lang="en-IN" sz="2200"/>
          </a:p>
          <a:p>
            <a:pPr marL="0" indent="0">
              <a:buNone/>
            </a:pPr>
            <a:endParaRPr lang="en-IN" sz="2200"/>
          </a:p>
        </p:txBody>
      </p:sp>
      <p:pic>
        <p:nvPicPr>
          <p:cNvPr id="4" name="cctv_video_trimmed">
            <a:hlinkClick r:id="" action="ppaction://media"/>
            <a:extLst>
              <a:ext uri="{FF2B5EF4-FFF2-40B4-BE49-F238E27FC236}">
                <a16:creationId xmlns:a16="http://schemas.microsoft.com/office/drawing/2014/main" id="{31348CD3-E411-C5A2-6F7D-C5ACC35CE5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296" y="1487329"/>
            <a:ext cx="6903720" cy="388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7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D8251-37F0-ADEC-2755-5FA07BE0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675" y="0"/>
            <a:ext cx="10515600" cy="1325563"/>
          </a:xfrm>
        </p:spPr>
        <p:txBody>
          <a:bodyPr/>
          <a:lstStyle/>
          <a:p>
            <a:r>
              <a:rPr lang="en-IN" dirty="0"/>
              <a:t>MODEL ON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5A391B-1B87-8BC1-FD5E-01A36EC9C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607" y="1182537"/>
            <a:ext cx="2411677" cy="27166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E67308-2529-2354-531D-143B6AEBE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603" y="1182538"/>
            <a:ext cx="2411676" cy="2716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2BDCAB-AEA9-6320-A6DA-AF91EBE3D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597" y="1182537"/>
            <a:ext cx="2502795" cy="2819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6F24A4-D3BF-03AF-3787-E0B9A6B42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80" y="4170103"/>
            <a:ext cx="2567527" cy="25036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8CE80B-6E6D-C676-F87F-D6369FD58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918" y="4227613"/>
            <a:ext cx="2464010" cy="24027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E1E950-008A-1BA6-5F47-D34BC3511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710" y="4331621"/>
            <a:ext cx="2357349" cy="229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08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035ED-ACAC-B56D-8036-E076E0AEA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IN" sz="2200"/>
              <a:t>OUTPUT:</a:t>
            </a:r>
          </a:p>
          <a:p>
            <a:pPr marL="0" indent="0">
              <a:buNone/>
            </a:pPr>
            <a:endParaRPr lang="en-IN" sz="2200"/>
          </a:p>
          <a:p>
            <a:pPr marL="0" indent="0">
              <a:buNone/>
            </a:pPr>
            <a:endParaRPr lang="en-IN" sz="2200"/>
          </a:p>
        </p:txBody>
      </p:sp>
      <p:pic>
        <p:nvPicPr>
          <p:cNvPr id="4" name="human_detected_output">
            <a:hlinkClick r:id="" action="ppaction://media"/>
            <a:extLst>
              <a:ext uri="{FF2B5EF4-FFF2-40B4-BE49-F238E27FC236}">
                <a16:creationId xmlns:a16="http://schemas.microsoft.com/office/drawing/2014/main" id="{2F990005-94A5-DC7A-C1E7-279FCE0516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296" y="1487329"/>
            <a:ext cx="6903720" cy="388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8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76ACF1-9227-0FDB-B8D4-63CC546D74D1}"/>
              </a:ext>
            </a:extLst>
          </p:cNvPr>
          <p:cNvSpPr txBox="1"/>
          <p:nvPr/>
        </p:nvSpPr>
        <p:spPr>
          <a:xfrm>
            <a:off x="937404" y="684362"/>
            <a:ext cx="107657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OBJECTIVE :</a:t>
            </a:r>
          </a:p>
          <a:p>
            <a:endParaRPr lang="en-IN" dirty="0"/>
          </a:p>
          <a:p>
            <a:r>
              <a:rPr lang="en-IN" dirty="0"/>
              <a:t>In growing surveillance technology the optimisation of video is highly required where we are able to optimise </a:t>
            </a:r>
            <a:r>
              <a:rPr lang="en-IN" dirty="0" err="1"/>
              <a:t>cctv</a:t>
            </a:r>
            <a:r>
              <a:rPr lang="en-IN" dirty="0"/>
              <a:t> footages without leaving out valuable information that is needed. Thus by deploying a </a:t>
            </a:r>
            <a:r>
              <a:rPr lang="en-US" dirty="0"/>
              <a:t>deep learning-based solution that optimizes CCTV video storage by detecting human presence and preserving only frames with humans, effectively reducing storage space while ensuring relevant footage is retained.</a:t>
            </a:r>
            <a:endParaRPr lang="en-IN" dirty="0"/>
          </a:p>
        </p:txBody>
      </p:sp>
      <p:pic>
        <p:nvPicPr>
          <p:cNvPr id="1026" name="Picture 2" descr="4K IP Dome Security Camera - 100 Foot Color Night Vision - Built in Audio -  SV-TA8-N">
            <a:extLst>
              <a:ext uri="{FF2B5EF4-FFF2-40B4-BE49-F238E27FC236}">
                <a16:creationId xmlns:a16="http://schemas.microsoft.com/office/drawing/2014/main" id="{70C08340-1B99-DB5C-95D8-C18336868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737" y="3168534"/>
            <a:ext cx="3557592" cy="200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ull Color &amp; Smart Illumination - Aibase color">
            <a:extLst>
              <a:ext uri="{FF2B5EF4-FFF2-40B4-BE49-F238E27FC236}">
                <a16:creationId xmlns:a16="http://schemas.microsoft.com/office/drawing/2014/main" id="{86AAD67D-4C97-ADB7-81CB-D14C251DD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671" y="3169183"/>
            <a:ext cx="3557592" cy="200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75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CC7181-BA99-E42D-AAC2-E40B38D4D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053" y="739169"/>
            <a:ext cx="4777381" cy="520695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C09CC-C8F3-EF77-42C8-9DCA03ACB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IN" dirty="0"/>
              <a:t>About the data: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97EDA-2873-99A5-1D4D-86ADABE04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hlinkClick r:id="rId3"/>
              </a:rPr>
              <a:t>https://www.kaggle.com/datasets/constantinwerner/human-detection-dataset/data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Labelled folders as 0 and 1.</a:t>
            </a:r>
          </a:p>
          <a:p>
            <a:pPr marL="0" indent="0">
              <a:buNone/>
            </a:pPr>
            <a:r>
              <a:rPr lang="en-IN" dirty="0"/>
              <a:t>0 – no human</a:t>
            </a:r>
          </a:p>
          <a:p>
            <a:pPr marL="0" indent="0">
              <a:buNone/>
            </a:pPr>
            <a:r>
              <a:rPr lang="en-IN" dirty="0"/>
              <a:t>1 – human detected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538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76808-5E92-27E7-DF9F-6BCDAC488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N" sz="3700">
                <a:solidFill>
                  <a:srgbClr val="FFFFFF"/>
                </a:solidFill>
              </a:rPr>
              <a:t>Preprocessing: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3A1AA-DD85-484A-580A-E7B40E54D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200"/>
              <a:t>Data labelling: Gathered images from a human detection dataset, organized into categories: "No Humans" (0) and "Humans" (1).</a:t>
            </a:r>
          </a:p>
          <a:p>
            <a:pPr>
              <a:buFont typeface="+mj-lt"/>
              <a:buAutoNum type="arabicPeriod"/>
            </a:pPr>
            <a:r>
              <a:rPr lang="en-US" sz="2200"/>
              <a:t>Image Resizing: Each image was resized to a standard dimension of 128x128 pixels for uniform input into the model.</a:t>
            </a:r>
          </a:p>
          <a:p>
            <a:pPr>
              <a:buFont typeface="+mj-lt"/>
              <a:buAutoNum type="arabicPeriod"/>
            </a:pPr>
            <a:r>
              <a:rPr lang="en-US" sz="2200"/>
              <a:t>Normalization: Pixel values were scaled to a range between 0 and 1 to improve model convergence during training.</a:t>
            </a:r>
          </a:p>
          <a:p>
            <a:pPr>
              <a:buFont typeface="+mj-lt"/>
              <a:buAutoNum type="arabicPeriod"/>
            </a:pPr>
            <a:r>
              <a:rPr lang="en-US" sz="2200"/>
              <a:t>Data Augmentation: Techniques like rotation, shifting, zooming, shearing, and flipping were applied to expand the training set and improve model generalization.</a:t>
            </a:r>
          </a:p>
          <a:p>
            <a:pPr>
              <a:buFont typeface="+mj-lt"/>
              <a:buAutoNum type="arabicPeriod"/>
            </a:pPr>
            <a:r>
              <a:rPr lang="en-US" sz="2200"/>
              <a:t>Train-Test Split: The dataset was split into training (80%) and testing (20%) sets to evaluate the model’s performance.</a:t>
            </a:r>
          </a:p>
          <a:p>
            <a:endParaRPr lang="en-IN" sz="2200"/>
          </a:p>
        </p:txBody>
      </p:sp>
    </p:spTree>
    <p:extLst>
      <p:ext uri="{BB962C8B-B14F-4D97-AF65-F5344CB8AC3E}">
        <p14:creationId xmlns:p14="http://schemas.microsoft.com/office/powerpoint/2010/main" val="1720057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57" name="Arc 205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02C98-85B8-D920-5974-32BFFA90A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CNN Model creation:</a:t>
            </a:r>
          </a:p>
        </p:txBody>
      </p:sp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The CNN model representing complete architecture with input image and... |  Download Scientific Diagram">
            <a:extLst>
              <a:ext uri="{FF2B5EF4-FFF2-40B4-BE49-F238E27FC236}">
                <a16:creationId xmlns:a16="http://schemas.microsoft.com/office/drawing/2014/main" id="{ABE24C4C-761B-75FE-A3EC-1705BB36FC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2180695"/>
            <a:ext cx="4777381" cy="232686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D3219E2-D013-435D-D30B-D233385334DB}"/>
              </a:ext>
            </a:extLst>
          </p:cNvPr>
          <p:cNvSpPr txBox="1">
            <a:spLocks/>
          </p:cNvSpPr>
          <p:nvPr/>
        </p:nvSpPr>
        <p:spPr>
          <a:xfrm>
            <a:off x="5894962" y="1984443"/>
            <a:ext cx="4174939" cy="4738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1000" b="1" dirty="0"/>
              <a:t>Layers:</a:t>
            </a:r>
          </a:p>
          <a:p>
            <a:r>
              <a:rPr lang="en-US" sz="1000" b="1" dirty="0"/>
              <a:t>Conv2D + </a:t>
            </a:r>
            <a:r>
              <a:rPr lang="en-US" sz="1000" b="1" dirty="0" err="1"/>
              <a:t>BatchNormalization</a:t>
            </a:r>
            <a:r>
              <a:rPr lang="en-US" sz="1000" b="1" dirty="0"/>
              <a:t> + </a:t>
            </a:r>
            <a:r>
              <a:rPr lang="en-US" sz="1000" b="1" dirty="0" err="1"/>
              <a:t>MaxPooling</a:t>
            </a:r>
            <a:r>
              <a:rPr lang="en-US" sz="1000" b="1" dirty="0"/>
              <a:t> + Dropout</a:t>
            </a:r>
            <a:endParaRPr lang="en-US" sz="1000" dirty="0"/>
          </a:p>
          <a:p>
            <a:pPr marL="742950" lvl="1"/>
            <a:r>
              <a:rPr lang="en-US" sz="1000" b="1" dirty="0"/>
              <a:t>32 filters</a:t>
            </a:r>
            <a:r>
              <a:rPr lang="en-US" sz="1000" dirty="0"/>
              <a:t>, 3x3 kernel, </a:t>
            </a:r>
            <a:r>
              <a:rPr lang="en-US" sz="1000" dirty="0" err="1"/>
              <a:t>ReLU</a:t>
            </a:r>
            <a:r>
              <a:rPr lang="en-US" sz="1000" dirty="0"/>
              <a:t> activation</a:t>
            </a:r>
          </a:p>
          <a:p>
            <a:pPr marL="742950" lvl="1"/>
            <a:r>
              <a:rPr lang="en-US" sz="1000" b="1" dirty="0" err="1"/>
              <a:t>MaxPooling</a:t>
            </a:r>
            <a:r>
              <a:rPr lang="en-US" sz="1000" dirty="0"/>
              <a:t> with 2x2</a:t>
            </a:r>
          </a:p>
          <a:p>
            <a:pPr marL="742950" lvl="1"/>
            <a:r>
              <a:rPr lang="en-US" sz="1000" b="1" dirty="0"/>
              <a:t>Dropout</a:t>
            </a:r>
            <a:r>
              <a:rPr lang="en-US" sz="1000" dirty="0"/>
              <a:t> at 30% for regularization</a:t>
            </a:r>
          </a:p>
          <a:p>
            <a:r>
              <a:rPr lang="en-US" sz="1000" b="1" dirty="0"/>
              <a:t>Conv2D + </a:t>
            </a:r>
            <a:r>
              <a:rPr lang="en-US" sz="1000" b="1" dirty="0" err="1"/>
              <a:t>BatchNormalization</a:t>
            </a:r>
            <a:r>
              <a:rPr lang="en-US" sz="1000" b="1" dirty="0"/>
              <a:t> + </a:t>
            </a:r>
            <a:r>
              <a:rPr lang="en-US" sz="1000" b="1" dirty="0" err="1"/>
              <a:t>MaxPooling</a:t>
            </a:r>
            <a:r>
              <a:rPr lang="en-US" sz="1000" b="1" dirty="0"/>
              <a:t> + Dropout</a:t>
            </a:r>
            <a:endParaRPr lang="en-US" sz="1000" dirty="0"/>
          </a:p>
          <a:p>
            <a:pPr marL="742950" lvl="1"/>
            <a:r>
              <a:rPr lang="en-US" sz="1000" b="1" dirty="0"/>
              <a:t>64 filters</a:t>
            </a:r>
            <a:r>
              <a:rPr lang="en-US" sz="1000" dirty="0"/>
              <a:t>, 3x3 kernel, </a:t>
            </a:r>
            <a:r>
              <a:rPr lang="en-US" sz="1000" dirty="0" err="1"/>
              <a:t>ReLU</a:t>
            </a:r>
            <a:r>
              <a:rPr lang="en-US" sz="1000" dirty="0"/>
              <a:t> activation</a:t>
            </a:r>
          </a:p>
          <a:p>
            <a:pPr marL="742950" lvl="1"/>
            <a:r>
              <a:rPr lang="en-US" sz="1000" b="1" dirty="0" err="1"/>
              <a:t>MaxPooling</a:t>
            </a:r>
            <a:r>
              <a:rPr lang="en-US" sz="1000" dirty="0"/>
              <a:t> with 2x2</a:t>
            </a:r>
          </a:p>
          <a:p>
            <a:pPr marL="742950" lvl="1"/>
            <a:r>
              <a:rPr lang="en-US" sz="1000" b="1" dirty="0"/>
              <a:t>Dropout</a:t>
            </a:r>
            <a:r>
              <a:rPr lang="en-US" sz="1000" dirty="0"/>
              <a:t> at 30% for regularization</a:t>
            </a:r>
          </a:p>
          <a:p>
            <a:r>
              <a:rPr lang="en-US" sz="1000" b="1" dirty="0"/>
              <a:t>Conv2D + </a:t>
            </a:r>
            <a:r>
              <a:rPr lang="en-US" sz="1000" b="1" dirty="0" err="1"/>
              <a:t>BatchNormalization</a:t>
            </a:r>
            <a:r>
              <a:rPr lang="en-US" sz="1000" b="1" dirty="0"/>
              <a:t> + </a:t>
            </a:r>
            <a:r>
              <a:rPr lang="en-US" sz="1000" b="1" dirty="0" err="1"/>
              <a:t>MaxPooling</a:t>
            </a:r>
            <a:r>
              <a:rPr lang="en-US" sz="1000" b="1" dirty="0"/>
              <a:t> + Dropout</a:t>
            </a:r>
            <a:endParaRPr lang="en-US" sz="1000" dirty="0"/>
          </a:p>
          <a:p>
            <a:pPr marL="742950" lvl="1"/>
            <a:r>
              <a:rPr lang="en-US" sz="1000" b="1" dirty="0"/>
              <a:t>128 filters</a:t>
            </a:r>
            <a:r>
              <a:rPr lang="en-US" sz="1000" dirty="0"/>
              <a:t>, 3x3 kernel, </a:t>
            </a:r>
            <a:r>
              <a:rPr lang="en-US" sz="1000" dirty="0" err="1"/>
              <a:t>ReLU</a:t>
            </a:r>
            <a:r>
              <a:rPr lang="en-US" sz="1000" dirty="0"/>
              <a:t> activation</a:t>
            </a:r>
          </a:p>
          <a:p>
            <a:pPr marL="742950" lvl="1"/>
            <a:r>
              <a:rPr lang="en-US" sz="1000" b="1" dirty="0" err="1"/>
              <a:t>MaxPooling</a:t>
            </a:r>
            <a:r>
              <a:rPr lang="en-US" sz="1000" dirty="0"/>
              <a:t> with 2x2</a:t>
            </a:r>
          </a:p>
          <a:p>
            <a:pPr marL="742950" lvl="1"/>
            <a:r>
              <a:rPr lang="en-US" sz="1000" b="1" dirty="0"/>
              <a:t>Dropout</a:t>
            </a:r>
            <a:r>
              <a:rPr lang="en-US" sz="1000" dirty="0"/>
              <a:t> at 30%</a:t>
            </a:r>
          </a:p>
          <a:p>
            <a:r>
              <a:rPr lang="en-US" sz="1000" b="1" dirty="0"/>
              <a:t>Conv2D + </a:t>
            </a:r>
            <a:r>
              <a:rPr lang="en-US" sz="1000" b="1" dirty="0" err="1"/>
              <a:t>BatchNormalization</a:t>
            </a:r>
            <a:r>
              <a:rPr lang="en-US" sz="1000" b="1" dirty="0"/>
              <a:t> + </a:t>
            </a:r>
            <a:r>
              <a:rPr lang="en-US" sz="1000" b="1" dirty="0" err="1"/>
              <a:t>MaxPooling</a:t>
            </a:r>
            <a:r>
              <a:rPr lang="en-US" sz="1000" b="1" dirty="0"/>
              <a:t> + Dropout</a:t>
            </a:r>
            <a:endParaRPr lang="en-US" sz="1000" dirty="0"/>
          </a:p>
          <a:p>
            <a:pPr marL="742950" lvl="1"/>
            <a:r>
              <a:rPr lang="en-US" sz="1000" b="1" dirty="0"/>
              <a:t>256 filters</a:t>
            </a:r>
            <a:r>
              <a:rPr lang="en-US" sz="1000" dirty="0"/>
              <a:t>, 3x3 kernel, </a:t>
            </a:r>
            <a:r>
              <a:rPr lang="en-US" sz="1000" dirty="0" err="1"/>
              <a:t>ReLU</a:t>
            </a:r>
            <a:r>
              <a:rPr lang="en-US" sz="1000" dirty="0"/>
              <a:t> activation</a:t>
            </a:r>
          </a:p>
          <a:p>
            <a:pPr marL="742950" lvl="1"/>
            <a:r>
              <a:rPr lang="en-US" sz="1000" b="1" dirty="0" err="1"/>
              <a:t>MaxPooling</a:t>
            </a:r>
            <a:r>
              <a:rPr lang="en-US" sz="1000" dirty="0"/>
              <a:t> with 2x2</a:t>
            </a:r>
          </a:p>
          <a:p>
            <a:pPr marL="742950" lvl="1"/>
            <a:r>
              <a:rPr lang="en-US" sz="1000" b="1" dirty="0"/>
              <a:t>Dropout</a:t>
            </a:r>
            <a:r>
              <a:rPr lang="en-US" sz="1000" dirty="0"/>
              <a:t> at 30%</a:t>
            </a:r>
          </a:p>
          <a:p>
            <a:r>
              <a:rPr lang="en-US" sz="1000" b="1" dirty="0"/>
              <a:t>Fully Connected Layer (Dense)</a:t>
            </a:r>
            <a:endParaRPr lang="en-US" sz="1000" dirty="0"/>
          </a:p>
          <a:p>
            <a:pPr marL="742950" lvl="1"/>
            <a:r>
              <a:rPr lang="en-US" sz="1000" b="1" dirty="0"/>
              <a:t>128 neurons</a:t>
            </a:r>
            <a:r>
              <a:rPr lang="en-US" sz="1000" dirty="0"/>
              <a:t>, </a:t>
            </a:r>
            <a:r>
              <a:rPr lang="en-US" sz="1000" dirty="0" err="1"/>
              <a:t>ReLU</a:t>
            </a:r>
            <a:r>
              <a:rPr lang="en-US" sz="1000" dirty="0"/>
              <a:t> activation, Dropout 50% for regularization</a:t>
            </a:r>
          </a:p>
          <a:p>
            <a:r>
              <a:rPr lang="en-US" sz="1000" b="1" dirty="0"/>
              <a:t>Output Layer</a:t>
            </a:r>
            <a:endParaRPr lang="en-US" sz="1000" dirty="0"/>
          </a:p>
          <a:p>
            <a:pPr marL="742950" lvl="1"/>
            <a:r>
              <a:rPr lang="en-US" sz="1000" b="1" dirty="0"/>
              <a:t>1 neuron</a:t>
            </a:r>
            <a:r>
              <a:rPr lang="en-US" sz="1000" dirty="0"/>
              <a:t>, Sigmoid activation (binary output for human/no human)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40516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2425E3-D935-E599-FF5A-79C798EC7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070" y="457200"/>
            <a:ext cx="1105786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82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C8F21-97D0-F8E5-844C-0F04B66A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73E955-1A39-D2EB-9640-7585B8969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4" y="365125"/>
            <a:ext cx="11072311" cy="6202225"/>
          </a:xfrm>
        </p:spPr>
      </p:pic>
    </p:spTree>
    <p:extLst>
      <p:ext uri="{BB962C8B-B14F-4D97-AF65-F5344CB8AC3E}">
        <p14:creationId xmlns:p14="http://schemas.microsoft.com/office/powerpoint/2010/main" val="3862781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1F1AA-0AF2-5E42-8A06-B9CD7178A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ACCURACY AND LOSS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5117CF-6096-5B77-DE57-635A2EB40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749" y="2354239"/>
            <a:ext cx="10458502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49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4F5E3-5C85-A778-AB0D-C770D89DF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TESTING ACCURACY: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81E44A-2F3C-9F70-03BD-6BAB0CEC0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973" y="1152037"/>
            <a:ext cx="4394538" cy="45539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247238-40E2-25B7-137F-0179256E8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54" y="5753021"/>
            <a:ext cx="5623826" cy="933252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5845D858-CC28-CDFE-D621-8741538C5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3454" y="763320"/>
            <a:ext cx="5601092" cy="520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True Negatives (TN)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45 (Top-left)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model correctly predicted "No Human" when there was no human in the image.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False Positives (FP)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35 (Top-right)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model incorrectly predicted "Human" when there was actually no human present. This is an error where the model "sees" a human where there isn't one.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False Negatives (FN)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5 (Bottom-left)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model incorrectly predicted "No Human" when there was actually a human. This error is critical because the model missed detecting a human presence.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True Positives (TP)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100 (Bottom-right)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model correctly predicted "Human" when there was a human in the image.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986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592</Words>
  <Application>Microsoft Office PowerPoint</Application>
  <PresentationFormat>Widescreen</PresentationFormat>
  <Paragraphs>61</Paragraphs>
  <Slides>13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CCTV VIDEO OPTIMIZATION</vt:lpstr>
      <vt:lpstr>PowerPoint Presentation</vt:lpstr>
      <vt:lpstr>About the data:</vt:lpstr>
      <vt:lpstr>Preprocessing:</vt:lpstr>
      <vt:lpstr>CNN Model creation:</vt:lpstr>
      <vt:lpstr>PowerPoint Presentation</vt:lpstr>
      <vt:lpstr>PowerPoint Presentation</vt:lpstr>
      <vt:lpstr>ACCURACY AND LOSS</vt:lpstr>
      <vt:lpstr>TESTING ACCURACY:</vt:lpstr>
      <vt:lpstr>ERROR:</vt:lpstr>
      <vt:lpstr>TESTING ON DIFFERENT DATA:</vt:lpstr>
      <vt:lpstr>MODEL ON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Arivanandam R</dc:creator>
  <cp:lastModifiedBy>Arivanandam R</cp:lastModifiedBy>
  <cp:revision>22</cp:revision>
  <dcterms:created xsi:type="dcterms:W3CDTF">2024-10-24T06:31:31Z</dcterms:created>
  <dcterms:modified xsi:type="dcterms:W3CDTF">2024-10-25T03:55:26Z</dcterms:modified>
</cp:coreProperties>
</file>